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Open Sans Light" panose="020B0604020202020204" charset="0"/>
      <p:regular r:id="rId22"/>
      <p:italic r:id="rId23"/>
    </p:embeddedFont>
    <p:embeddedFont>
      <p:font typeface="Lato" panose="020B0604020202020204" charset="0"/>
      <p:regular r:id="rId24"/>
      <p:bold r:id="rId25"/>
      <p:italic r:id="rId26"/>
      <p:boldItalic r:id="rId27"/>
    </p:embeddedFont>
    <p:embeddedFont>
      <p:font typeface="Lato Light" panose="020B0604020202020204" charset="0"/>
      <p:regular r:id="rId28"/>
      <p:italic r:id="rId29"/>
    </p:embeddedFont>
    <p:embeddedFont>
      <p:font typeface="Open Sans Extrabold" panose="020B0604020202020204" charset="0"/>
      <p:bold r:id="rId30"/>
      <p:boldItalic r:id="rId31"/>
    </p:embeddedFont>
    <p:embeddedFont>
      <p:font typeface="League Spartan" panose="020B0604020202020204" charset="0"/>
      <p:bold r:id="rId32"/>
    </p:embeddedFont>
    <p:embeddedFont>
      <p:font typeface="Calibri Light" panose="020F0302020204030204" pitchFamily="34" charset="0"/>
      <p:regular r:id="rId33"/>
      <p:italic r:id="rId34"/>
    </p:embeddedFont>
    <p:embeddedFont>
      <p:font typeface="Gill Sans MT" panose="020B0502020104020203"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extLst/>
  </p:cmAuthor>
  <p:cmAuthor id="2" name="Karen" initials="KS" lastIdx="20" clrIdx="1"/>
  <p:cmAuthor id="3" name="Jenny Barksfield" initials="JB" lastIdx="19" clrIdx="2">
    <p:extLst/>
  </p:cmAuthor>
  <p:cmAuthor id="4" name="Jenny Fox" initials="JF" lastIdx="1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57" d="100"/>
          <a:sy n="57" d="100"/>
        </p:scale>
        <p:origin x="12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21/04/2020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smtClean="0"/>
          </a:p>
          <a:p>
            <a:endParaRPr lang="en-GB" b="0" i="0" dirty="0" smtClean="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21/04/2020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21/04/2020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21/04/2020</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21/04/2020</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21/04/2020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21/04/2020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a:t>
            </a: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2020</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a:t>
            </a:r>
            <a:r>
              <a:rPr kumimoji="0" lang="en-GB" sz="2000" b="0" i="0" u="none" strike="noStrike" kern="1200" cap="none" spc="0" normalizeH="0" baseline="0" noProof="0" dirty="0" smtClean="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start</a:t>
            </a:r>
            <a:endPar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a:t>
            </a:r>
            <a:r>
              <a:rPr kumimoji="0" lang="en-GB" sz="32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start</a:t>
            </a:r>
            <a:endPar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2" name="TextBox 11">
            <a:extLst>
              <a:ext uri="{FF2B5EF4-FFF2-40B4-BE49-F238E27FC236}">
                <a16:creationId xmlns:a16="http://schemas.microsoft.com/office/drawing/2014/main"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endPar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did we find out?</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do you notice about the </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lists?</a:t>
            </a: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smtClean="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endParaRPr lang="en-GB" sz="2800" dirty="0">
              <a:solidFill>
                <a:srgbClr val="FF0000"/>
              </a:solidFill>
              <a:latin typeface="Lato" panose="020B0604020202020204" charset="0"/>
              <a:ea typeface="Lato" panose="020B0604020202020204" charset="0"/>
              <a:cs typeface="Lato" panose="020B060402020202020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Looking after ourselves</a:t>
            </a:r>
            <a:endParaRPr lang="en-GB" sz="4400" b="1" dirty="0">
              <a:solidFill>
                <a:srgbClr val="95519E"/>
              </a:solidFill>
              <a:latin typeface="League Spartan" panose="00000800000000000000" pitchFamily="50" charset="0"/>
            </a:endParaRP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smtClean="0">
                <a:latin typeface="Lato" panose="020F0502020204030203" pitchFamily="34" charset="0"/>
                <a:ea typeface="Lato" panose="020F0502020204030203" pitchFamily="34" charset="0"/>
                <a:cs typeface="Lato" panose="020F0502020204030203" pitchFamily="34" charset="0"/>
              </a:rPr>
              <a:t>Activities for health </a:t>
            </a:r>
            <a:r>
              <a:rPr lang="en-US" sz="2800" dirty="0" smtClean="0">
                <a:latin typeface="Lato" panose="020F0502020204030203" pitchFamily="34" charset="0"/>
                <a:ea typeface="Lato" panose="020F0502020204030203" pitchFamily="34" charset="0"/>
                <a:cs typeface="Lato" panose="020F0502020204030203" pitchFamily="34" charset="0"/>
              </a:rPr>
              <a:t>cards (</a:t>
            </a:r>
            <a:r>
              <a:rPr lang="en-US" sz="2800" b="1" dirty="0" smtClean="0">
                <a:latin typeface="Lato" panose="020F0502020204030203" pitchFamily="34" charset="0"/>
                <a:ea typeface="Lato" panose="020F0502020204030203" pitchFamily="34" charset="0"/>
                <a:cs typeface="Lato" panose="020F0502020204030203" pitchFamily="34" charset="0"/>
              </a:rPr>
              <a:t>Resource 1</a:t>
            </a:r>
            <a:r>
              <a:rPr lang="en-US" sz="2800" dirty="0" smtClean="0">
                <a:latin typeface="Lato" panose="020F0502020204030203" pitchFamily="34" charset="0"/>
                <a:ea typeface="Lato" panose="020F0502020204030203" pitchFamily="34" charset="0"/>
                <a:cs typeface="Lato" panose="020F0502020204030203" pitchFamily="34" charset="0"/>
              </a:rPr>
              <a:t>). </a:t>
            </a: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This time, </a:t>
            </a:r>
            <a:r>
              <a:rPr lang="en-US" sz="2800" dirty="0" err="1" smtClean="0">
                <a:latin typeface="Lato" panose="020F0502020204030203" pitchFamily="34" charset="0"/>
                <a:ea typeface="Lato" panose="020F0502020204030203" pitchFamily="34" charset="0"/>
                <a:cs typeface="Lato" panose="020F0502020204030203" pitchFamily="34" charset="0"/>
              </a:rPr>
              <a:t>organise</a:t>
            </a:r>
            <a:r>
              <a:rPr lang="en-US" sz="2800" dirty="0" smtClean="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You could </a:t>
            </a:r>
            <a:r>
              <a:rPr lang="en-US" sz="2800" dirty="0" err="1" smtClean="0">
                <a:latin typeface="Lato" panose="020F0502020204030203" pitchFamily="34" charset="0"/>
                <a:ea typeface="Lato" panose="020F0502020204030203" pitchFamily="34" charset="0"/>
                <a:cs typeface="Lato" panose="020F0502020204030203" pitchFamily="34" charset="0"/>
              </a:rPr>
              <a:t>colour</a:t>
            </a:r>
            <a:r>
              <a:rPr lang="en-US" sz="2800" dirty="0" smtClean="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smtClean="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smtClean="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smtClean="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smtClean="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smtClean="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Reflection time</a:t>
            </a:r>
            <a:endParaRPr lang="en-GB" sz="4400" b="1" dirty="0">
              <a:solidFill>
                <a:srgbClr val="95519E"/>
              </a:solidFill>
              <a:latin typeface="League Spartan" panose="00000800000000000000" pitchFamily="50" charset="0"/>
            </a:endParaRP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smtClean="0">
                <a:latin typeface="Lato" panose="020B0604020202020204" charset="0"/>
                <a:ea typeface="Lato" panose="020B0604020202020204" charset="0"/>
                <a:cs typeface="Lato" panose="020B0604020202020204" charset="0"/>
              </a:rPr>
              <a:t>Look at the </a:t>
            </a:r>
            <a:r>
              <a:rPr lang="en-GB" sz="2800" b="1" dirty="0" smtClean="0">
                <a:latin typeface="Lato" panose="020B0604020202020204" charset="0"/>
                <a:ea typeface="Lato" panose="020B0604020202020204" charset="0"/>
                <a:cs typeface="Lato" panose="020B0604020202020204" charset="0"/>
              </a:rPr>
              <a:t>Helpful for mental health list (Resource 2 </a:t>
            </a:r>
            <a:r>
              <a:rPr lang="en-GB" sz="2800" dirty="0" smtClean="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endParaRPr lang="en-GB" sz="2800" dirty="0">
              <a:latin typeface="Lato" panose="020B0604020202020204" charset="0"/>
              <a:ea typeface="Lato" panose="020B0604020202020204" charset="0"/>
              <a:cs typeface="Lato" panose="020B0604020202020204" charset="0"/>
            </a:endParaRP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Changing feelings</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a:t>
            </a:r>
            <a:r>
              <a:rPr lang="en-GB" sz="2800" dirty="0" smtClean="0">
                <a:solidFill>
                  <a:prstClr val="black"/>
                </a:solidFill>
                <a:latin typeface="Lato" panose="020B0604020202020204" charset="0"/>
                <a:ea typeface="Lato" panose="020B0604020202020204" charset="0"/>
                <a:cs typeface="Lato" panose="020B0604020202020204" charset="0"/>
              </a:rPr>
              <a:t>motions and feelings change throughout the day and over time. Taking care of our mental health helps us to manage.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a:t>
            </a:r>
            <a:r>
              <a:rPr lang="en-GB" sz="2800" dirty="0" smtClean="0">
                <a:solidFill>
                  <a:prstClr val="black"/>
                </a:solidFill>
                <a:latin typeface="Lato" panose="020B0604020202020204" charset="0"/>
                <a:ea typeface="Lato" panose="020B0604020202020204" charset="0"/>
                <a:cs typeface="Lato" panose="020B0604020202020204" charset="0"/>
              </a:rPr>
              <a:t>eelings can grow or </a:t>
            </a:r>
            <a:r>
              <a:rPr lang="en-GB" sz="2800" dirty="0">
                <a:solidFill>
                  <a:prstClr val="black"/>
                </a:solidFill>
                <a:latin typeface="Lato" panose="020B0604020202020204" charset="0"/>
                <a:ea typeface="Lato" panose="020B0604020202020204" charset="0"/>
                <a:cs typeface="Lato" panose="020B0604020202020204" charset="0"/>
              </a:rPr>
              <a:t>get stronger with </a:t>
            </a:r>
            <a:r>
              <a:rPr lang="en-GB" sz="2800" dirty="0" smtClean="0">
                <a:solidFill>
                  <a:prstClr val="black"/>
                </a:solidFill>
                <a:latin typeface="Lato" panose="020B0604020202020204" charset="0"/>
                <a:ea typeface="Lato" panose="020B0604020202020204" charset="0"/>
                <a:cs typeface="Lato" panose="020B0604020202020204" charset="0"/>
              </a:rPr>
              <a:t>time.</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smtClean="0">
                <a:solidFill>
                  <a:prstClr val="black"/>
                </a:solidFill>
                <a:latin typeface="Lato" panose="020B0604020202020204" charset="0"/>
                <a:ea typeface="Lato" panose="020B0604020202020204" charset="0"/>
                <a:cs typeface="Lato" panose="020B0604020202020204" charset="0"/>
              </a:rPr>
              <a:t>Usually feelings that don’t feel so good, don’t last long.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a:t>
            </a:r>
            <a:r>
              <a:rPr lang="en-GB" sz="2800" dirty="0" smtClean="0">
                <a:solidFill>
                  <a:prstClr val="black"/>
                </a:solidFill>
                <a:latin typeface="Lato" panose="020B0604020202020204" charset="0"/>
                <a:ea typeface="Lato" panose="020B0604020202020204" charset="0"/>
                <a:cs typeface="Lato" panose="020B0604020202020204" charset="0"/>
              </a:rPr>
              <a:t>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Mental health – asking for help</a:t>
            </a:r>
            <a:endParaRPr lang="en-GB" sz="4000" b="1" dirty="0">
              <a:solidFill>
                <a:srgbClr val="95519E"/>
              </a:solidFill>
              <a:latin typeface="League Spartan" panose="00000800000000000000" pitchFamily="50" charset="0"/>
            </a:endParaRP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a:t>
            </a:r>
            <a:r>
              <a:rPr lang="en-US" sz="2800" dirty="0" smtClean="0">
                <a:solidFill>
                  <a:prstClr val="black"/>
                </a:solidFill>
                <a:latin typeface="Lato" panose="020B0604020202020204" charset="0"/>
                <a:ea typeface="Lato" panose="020B0604020202020204" charset="0"/>
                <a:cs typeface="Lato" panose="020B0604020202020204" charset="0"/>
              </a:rPr>
              <a:t>xpressing </a:t>
            </a:r>
            <a:r>
              <a:rPr lang="en-US" sz="2800" dirty="0">
                <a:solidFill>
                  <a:prstClr val="black"/>
                </a:solidFill>
                <a:latin typeface="Lato" panose="020B0604020202020204" charset="0"/>
                <a:ea typeface="Lato" panose="020B0604020202020204" charset="0"/>
                <a:cs typeface="Lato" panose="020B0604020202020204" charset="0"/>
              </a:rPr>
              <a:t>and talking about </a:t>
            </a:r>
            <a:r>
              <a:rPr lang="en-US" sz="2800" dirty="0" smtClean="0">
                <a:solidFill>
                  <a:prstClr val="black"/>
                </a:solidFill>
                <a:latin typeface="Lato" panose="020B0604020202020204" charset="0"/>
                <a:ea typeface="Lato" panose="020B0604020202020204" charset="0"/>
                <a:cs typeface="Lato" panose="020B0604020202020204" charset="0"/>
              </a:rPr>
              <a:t>feelings — </a:t>
            </a:r>
            <a:r>
              <a:rPr lang="en-US" sz="2800" dirty="0">
                <a:solidFill>
                  <a:prstClr val="black"/>
                </a:solidFill>
                <a:latin typeface="Lato" panose="020B0604020202020204" charset="0"/>
                <a:ea typeface="Lato" panose="020B0604020202020204" charset="0"/>
                <a:cs typeface="Lato" panose="020B0604020202020204" charset="0"/>
              </a:rPr>
              <a:t>especially those that </a:t>
            </a:r>
            <a:r>
              <a:rPr lang="en-US" sz="2800" dirty="0" smtClean="0">
                <a:solidFill>
                  <a:prstClr val="black"/>
                </a:solidFill>
                <a:latin typeface="Lato" panose="020B0604020202020204" charset="0"/>
                <a:ea typeface="Lato" panose="020B0604020202020204" charset="0"/>
                <a:cs typeface="Lato" panose="020B0604020202020204" charset="0"/>
              </a:rPr>
              <a:t>don’t feel so good, seem very strong, </a:t>
            </a:r>
            <a:r>
              <a:rPr lang="en-US" sz="2800" dirty="0">
                <a:solidFill>
                  <a:prstClr val="black"/>
                </a:solidFill>
                <a:latin typeface="Lato" panose="020B0604020202020204" charset="0"/>
                <a:ea typeface="Lato" panose="020B0604020202020204" charset="0"/>
                <a:cs typeface="Lato" panose="020B0604020202020204" charset="0"/>
              </a:rPr>
              <a:t>or go on for a long </a:t>
            </a:r>
            <a:r>
              <a:rPr lang="en-US" sz="2800" dirty="0" smtClean="0">
                <a:solidFill>
                  <a:prstClr val="black"/>
                </a:solidFill>
                <a:latin typeface="Lato" panose="020B0604020202020204" charset="0"/>
                <a:ea typeface="Lato" panose="020B0604020202020204" charset="0"/>
                <a:cs typeface="Lato" panose="020B0604020202020204" charset="0"/>
              </a:rPr>
              <a:t>time — is an important part of mental health care. It is usual </a:t>
            </a:r>
            <a:r>
              <a:rPr lang="en-US" sz="2800" dirty="0">
                <a:solidFill>
                  <a:prstClr val="black"/>
                </a:solidFill>
                <a:latin typeface="Lato" panose="020B0604020202020204" charset="0"/>
                <a:ea typeface="Lato" panose="020B0604020202020204" charset="0"/>
                <a:cs typeface="Lato" panose="020B0604020202020204" charset="0"/>
              </a:rPr>
              <a:t>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smtClean="0">
                <a:latin typeface="Lato" panose="020B0604020202020204" charset="0"/>
                <a:ea typeface="Lato" panose="020B0604020202020204" charset="0"/>
                <a:cs typeface="Lato" panose="020B0604020202020204" charset="0"/>
              </a:rPr>
              <a:t>Read Sasha’s story on the next slide. </a:t>
            </a:r>
            <a:r>
              <a:rPr lang="en-GB" sz="2800" b="1" dirty="0">
                <a:latin typeface="Lato" panose="020B0604020202020204" charset="0"/>
                <a:ea typeface="Lato" panose="020B0604020202020204" charset="0"/>
                <a:cs typeface="Lato" panose="020B0604020202020204" charset="0"/>
              </a:rPr>
              <a:t>W</a:t>
            </a:r>
            <a:r>
              <a:rPr lang="en-GB" sz="2800" b="1" dirty="0" smtClean="0">
                <a:latin typeface="Lato" panose="020B0604020202020204" charset="0"/>
                <a:ea typeface="Lato" panose="020B0604020202020204" charset="0"/>
                <a:cs typeface="Lato" panose="020B0604020202020204" charset="0"/>
              </a:rPr>
              <a:t>hat could help Sasha? </a:t>
            </a:r>
            <a:endParaRPr lang="en-GB" sz="28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Sasha’s story</a:t>
            </a:r>
            <a:endParaRPr lang="en-GB" sz="4000" b="1" dirty="0">
              <a:solidFill>
                <a:srgbClr val="95519E"/>
              </a:solidFill>
              <a:latin typeface="League Spartan" panose="00000800000000000000" pitchFamily="50" charset="0"/>
            </a:endParaRP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Dear Diary,</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t>
            </a:r>
            <a:r>
              <a:rPr lang="en-US" sz="2400" dirty="0" smtClean="0">
                <a:latin typeface="Lato" panose="020B0604020202020204" charset="0"/>
                <a:ea typeface="Lato" panose="020B0604020202020204" charset="0"/>
                <a:cs typeface="Lato" panose="020B0604020202020204" charset="0"/>
              </a:rPr>
              <a:t>can </a:t>
            </a:r>
            <a:r>
              <a:rPr lang="en-US" sz="2400" dirty="0">
                <a:latin typeface="Lato" panose="020B0604020202020204" charset="0"/>
                <a:ea typeface="Lato" panose="020B0604020202020204" charset="0"/>
                <a:cs typeface="Lato" panose="020B0604020202020204" charset="0"/>
              </a:rPr>
              <a:t>feel my body </a:t>
            </a:r>
            <a:r>
              <a:rPr lang="en-US" sz="2400" dirty="0" smtClean="0">
                <a:latin typeface="Lato" panose="020B0604020202020204" charset="0"/>
                <a:ea typeface="Lato" panose="020B0604020202020204" charset="0"/>
                <a:cs typeface="Lato" panose="020B0604020202020204" charset="0"/>
              </a:rPr>
              <a:t>tense, my teeth chatter and I notice my </a:t>
            </a:r>
            <a:r>
              <a:rPr lang="en-US" sz="2400" dirty="0">
                <a:latin typeface="Lato" panose="020B0604020202020204" charset="0"/>
                <a:ea typeface="Lato" panose="020B0604020202020204" charset="0"/>
                <a:cs typeface="Lato" panose="020B0604020202020204" charset="0"/>
              </a:rPr>
              <a:t>fists </a:t>
            </a:r>
            <a:r>
              <a:rPr lang="en-US" sz="2400" dirty="0" smtClean="0">
                <a:latin typeface="Lato" panose="020B0604020202020204" charset="0"/>
                <a:ea typeface="Lato" panose="020B0604020202020204" charset="0"/>
                <a:cs typeface="Lato" panose="020B0604020202020204" charset="0"/>
              </a:rPr>
              <a:t>clench. I feel shaky. </a:t>
            </a:r>
          </a:p>
          <a:p>
            <a:endParaRPr lang="en-US" sz="2400" dirty="0">
              <a:latin typeface="Lato" panose="020B0604020202020204" charset="0"/>
              <a:ea typeface="Lato" panose="020B0604020202020204" charset="0"/>
              <a:cs typeface="Lato" panose="020B0604020202020204" charset="0"/>
            </a:endParaRPr>
          </a:p>
          <a:p>
            <a:r>
              <a:rPr lang="en-US" sz="2400" dirty="0" smtClean="0">
                <a:latin typeface="Lato" panose="020B0604020202020204" charset="0"/>
                <a:ea typeface="Lato" panose="020B0604020202020204" charset="0"/>
                <a:cs typeface="Lato" panose="020B0604020202020204" charset="0"/>
              </a:rPr>
              <a:t>I am concerned. </a:t>
            </a:r>
            <a:r>
              <a:rPr lang="en-GB" sz="2400" dirty="0" smtClean="0">
                <a:latin typeface="Lato" panose="020B0604020202020204" charset="0"/>
                <a:ea typeface="Lato" panose="020B0604020202020204" charset="0"/>
                <a:cs typeface="Lato" panose="020B0604020202020204" charset="0"/>
              </a:rPr>
              <a:t>It’s </a:t>
            </a:r>
            <a:r>
              <a:rPr lang="en-GB" sz="2400" dirty="0">
                <a:latin typeface="Lato" panose="020B0604020202020204" charset="0"/>
                <a:ea typeface="Lato" panose="020B0604020202020204" charset="0"/>
                <a:cs typeface="Lato" panose="020B0604020202020204" charset="0"/>
              </a:rPr>
              <a:t>been happening for a while now. </a:t>
            </a:r>
            <a:r>
              <a:rPr lang="en-GB" sz="2400" dirty="0" smtClean="0">
                <a:latin typeface="Lato" panose="020B0604020202020204" charset="0"/>
                <a:ea typeface="Lato" panose="020B0604020202020204" charset="0"/>
                <a:cs typeface="Lato" panose="020B0604020202020204" charset="0"/>
              </a:rPr>
              <a:t>It’s a really strange feeling. I am sure no-one feels like me. I don’t think I can explain it to anyone. </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What can I do?  Will anything help? </a:t>
            </a:r>
            <a:endParaRPr lang="en-GB" sz="2400" dirty="0">
              <a:latin typeface="Lato" panose="020B0604020202020204" charset="0"/>
              <a:ea typeface="Lato" panose="020B0604020202020204" charset="0"/>
              <a:cs typeface="Lato" panose="020B0604020202020204" charset="0"/>
            </a:endParaRP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Who can help Sasha?</a:t>
            </a:r>
            <a:endParaRPr lang="en-GB" sz="4400" b="1" dirty="0">
              <a:solidFill>
                <a:srgbClr val="95519E"/>
              </a:solidFill>
              <a:latin typeface="League Spartan" panose="00000800000000000000" pitchFamily="50" charset="0"/>
            </a:endParaRP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Parent</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smtClean="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Teacher</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Friend</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Childline</a:t>
            </a:r>
            <a:r>
              <a:rPr lang="en-US" sz="2400" b="1" dirty="0" smtClean="0">
                <a:latin typeface="Lato" panose="020B0604020202020204" charset="0"/>
                <a:ea typeface="Lato" panose="020B0604020202020204" charset="0"/>
                <a:cs typeface="Lato" panose="020B0604020202020204" charset="0"/>
              </a:rPr>
              <a:t> website </a:t>
            </a:r>
            <a:r>
              <a:rPr lang="en-GB" sz="2400" u="sng" dirty="0" smtClean="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Childine</a:t>
            </a:r>
            <a:r>
              <a:rPr lang="en-US" sz="2400" b="1" dirty="0" smtClean="0">
                <a:latin typeface="Lato" panose="020B0604020202020204" charset="0"/>
                <a:ea typeface="Lato" panose="020B0604020202020204" charset="0"/>
                <a:cs typeface="Lato" panose="020B0604020202020204" charset="0"/>
              </a:rPr>
              <a:t> text / phone line </a:t>
            </a:r>
            <a:r>
              <a:rPr lang="en-US" sz="2400" dirty="0" smtClean="0">
                <a:latin typeface="Calibri" panose="020F0502020204030204" pitchFamily="34" charset="0"/>
                <a:ea typeface="Calibri" panose="020F0502020204030204" pitchFamily="34" charset="0"/>
                <a:cs typeface="Times New Roman" panose="02020603050405020304" pitchFamily="18" charset="0"/>
              </a:rPr>
              <a:t>0800 </a:t>
            </a:r>
            <a:r>
              <a:rPr lang="en-US" sz="2400" dirty="0">
                <a:latin typeface="Calibri" panose="020F0502020204030204" pitchFamily="34" charset="0"/>
                <a:ea typeface="Calibri" panose="020F0502020204030204" pitchFamily="34" charset="0"/>
                <a:cs typeface="Times New Roman" panose="02020603050405020304" pitchFamily="18" charset="0"/>
              </a:rPr>
              <a:t>1111</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Someone else</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endParaRPr lang="en-GB" sz="24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endPar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US" sz="10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have you learned about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how people can help look after their mental health?</a:t>
            </a:r>
          </a:p>
          <a:p>
            <a:endParaRPr lang="en-US" sz="1000" b="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smtClean="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solidFill>
                <a:srgbClr val="95519E"/>
              </a:solidFill>
              <a:latin typeface="League Spartan" panose="00000800000000000000" pitchFamily="50" charset="0"/>
            </a:endParaRP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smtClean="0">
                <a:latin typeface="League Spartan" panose="00000800000000000000" pitchFamily="50" charset="0"/>
              </a:rPr>
              <a:t>Top tips checklist</a:t>
            </a:r>
          </a:p>
          <a:p>
            <a:endParaRPr lang="en-US" sz="1000" b="1" dirty="0" smtClean="0">
              <a:latin typeface="League Spartan" panose="00000800000000000000" pitchFamily="50"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smtClean="0">
                <a:latin typeface="Lato" panose="020F0502020204030203" pitchFamily="34" charset="0"/>
                <a:ea typeface="Lato" panose="020F0502020204030203" pitchFamily="34" charset="0"/>
                <a:cs typeface="Lato" panose="020F0502020204030203" pitchFamily="34" charset="0"/>
              </a:rPr>
              <a:t>(</a:t>
            </a: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ther pupils in school, parents/grandparents or teachers?) </a:t>
            </a:r>
            <a:endParaRPr lang="en-US" sz="2800" dirty="0">
              <a:latin typeface="Lato" panose="020F0502020204030203" pitchFamily="34" charset="0"/>
              <a:ea typeface="Lato" panose="020F0502020204030203" pitchFamily="34" charset="0"/>
              <a:cs typeface="Lato" panose="020F0502020204030203" pitchFamily="34" charset="0"/>
            </a:endParaRPr>
          </a:p>
          <a:p>
            <a:endParaRPr lang="en-US" sz="2800" dirty="0" smtClean="0"/>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smtClean="0">
                <a:latin typeface="League Spartan" panose="00000800000000000000" pitchFamily="50" charset="0"/>
              </a:rPr>
              <a:t>Y5-6 </a:t>
            </a:r>
            <a:r>
              <a:rPr lang="en-GB" sz="4800" b="1" dirty="0">
                <a:latin typeface="League Spartan" panose="00000800000000000000" pitchFamily="50" charset="0"/>
              </a:rPr>
              <a:t>home learning</a:t>
            </a:r>
            <a:r>
              <a:rPr lang="en-GB" sz="4800" b="1" dirty="0" smtClean="0">
                <a:latin typeface="League Spartan" panose="00000800000000000000" pitchFamily="50" charset="0"/>
              </a:rPr>
              <a:t>:</a:t>
            </a:r>
          </a:p>
          <a:p>
            <a:pPr algn="ctr">
              <a:defRPr/>
            </a:pPr>
            <a:endParaRPr kumimoji="0" lang="en-GB" b="1" i="0" u="none" strike="noStrike" kern="1200" cap="none" spc="0" normalizeH="0" baseline="0" noProof="0" dirty="0" smtClean="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smtClean="0"/>
              <a:t>© PSHE Association 2020</a:t>
            </a:r>
            <a:r>
              <a:rPr lang="en-GB" dirty="0" smtClean="0"/>
              <a:t>	 </a:t>
            </a:r>
            <a:endParaRPr lang="en-GB" dirty="0"/>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1"/>
            <a:endParaRPr lang="en-GB" sz="16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a:t>
            </a:r>
            <a:r>
              <a:rPr lang="en-GB" sz="2400" dirty="0" smtClean="0">
                <a:latin typeface="Lato" panose="020F0502020204030203" pitchFamily="34" charset="0"/>
                <a:ea typeface="Lato" panose="020F0502020204030203" pitchFamily="34" charset="0"/>
                <a:cs typeface="Lato" panose="020F0502020204030203" pitchFamily="34" charset="0"/>
              </a:rPr>
              <a:t>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smtClean="0">
                <a:latin typeface="League Spartan" panose="00000800000000000000" pitchFamily="50" charset="0"/>
              </a:rPr>
              <a:t>We are learning about mental health; what it means and how we can take care of it</a:t>
            </a:r>
            <a:endParaRPr lang="en-GB" sz="900" b="1" dirty="0" smtClean="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smtClean="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raw and write about</a:t>
            </a:r>
            <a:r>
              <a:rPr kumimoji="0" lang="en-US" sz="2800" b="1" i="0" u="none" strike="noStrike" kern="1200" cap="none" spc="0" normalizeH="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is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Read the statements about mental health.</a:t>
            </a:r>
          </a:p>
          <a:p>
            <a:r>
              <a:rPr lang="en-GB" sz="2400" dirty="0" smtClean="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endParaRPr lang="en-GB" sz="2800" dirty="0">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a:t>
            </a:r>
            <a:r>
              <a:rPr lang="en-GB" sz="3200" b="1" dirty="0" smtClean="0">
                <a:latin typeface="Lato" panose="020B0604020202020204" charset="0"/>
                <a:ea typeface="Lato" panose="020B0604020202020204" charset="0"/>
                <a:cs typeface="Lato" panose="020B0604020202020204" charset="0"/>
              </a:rPr>
              <a:t>to </a:t>
            </a:r>
            <a:r>
              <a:rPr lang="en-GB" sz="3200" b="1" dirty="0">
                <a:latin typeface="Lato" panose="020B0604020202020204" charset="0"/>
                <a:ea typeface="Lato" panose="020B0604020202020204" charset="0"/>
                <a:cs typeface="Lato" panose="020B0604020202020204" charset="0"/>
              </a:rPr>
              <a:t>reveal a possible </a:t>
            </a:r>
            <a:r>
              <a:rPr lang="en-GB" sz="3200" b="1" dirty="0" smtClean="0">
                <a:latin typeface="Lato" panose="020B0604020202020204" charset="0"/>
                <a:ea typeface="Lato" panose="020B0604020202020204" charset="0"/>
                <a:cs typeface="Lato" panose="020B0604020202020204" charset="0"/>
              </a:rPr>
              <a:t>answer</a:t>
            </a:r>
            <a:endParaRPr lang="en-GB" sz="3200" b="1" dirty="0">
              <a:latin typeface="Lato" panose="020B0604020202020204" charset="0"/>
              <a:ea typeface="Lato" panose="020B0604020202020204" charset="0"/>
              <a:cs typeface="Lato" panose="020B0604020202020204" charset="0"/>
            </a:endParaRP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Mental health definitions</a:t>
            </a:r>
            <a:endParaRPr lang="en-GB" sz="4400" b="1" dirty="0">
              <a:solidFill>
                <a:srgbClr val="95519E"/>
              </a:solidFill>
              <a:latin typeface="League Spartan" panose="00000800000000000000" pitchFamily="50" charset="0"/>
            </a:endParaRP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endParaRPr lang="en-GB" sz="2800" dirty="0">
              <a:latin typeface="Lato" panose="020B0604020202020204" charset="0"/>
              <a:ea typeface="Lato" panose="020B0604020202020204" charset="0"/>
              <a:cs typeface="Lato" panose="020B0604020202020204" charset="0"/>
            </a:endParaRP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t>
            </a:r>
            <a:r>
              <a:rPr lang="en-US" sz="2800" dirty="0" smtClean="0">
                <a:latin typeface="Lato" panose="020B0604020202020204" charset="0"/>
                <a:ea typeface="Lato" panose="020B0604020202020204" charset="0"/>
                <a:cs typeface="Lato" panose="020B0604020202020204" charset="0"/>
              </a:rPr>
              <a:t>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wellbeing </a:t>
            </a:r>
            <a:r>
              <a:rPr lang="en-US" sz="2800" i="1" dirty="0">
                <a:latin typeface="Lato Light" panose="020F0502020204030203" pitchFamily="34" charset="0"/>
                <a:ea typeface="Lato Light" panose="020F0502020204030203" pitchFamily="34" charset="0"/>
                <a:cs typeface="Lato Light" panose="020F0502020204030203" pitchFamily="34" charset="0"/>
              </a:rPr>
              <a:t>in which every individual realises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his </a:t>
            </a:r>
            <a:r>
              <a:rPr lang="en-US" sz="2800" i="1" dirty="0">
                <a:latin typeface="Lato Light" panose="020F0502020204030203" pitchFamily="34" charset="0"/>
                <a:ea typeface="Lato Light" panose="020F0502020204030203" pitchFamily="34" charset="0"/>
                <a:cs typeface="Lato Light" panose="020F0502020204030203" pitchFamily="34" charset="0"/>
              </a:rPr>
              <a:t>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smtClean="0">
                <a:latin typeface="Lato" panose="020B0604020202020204" charset="0"/>
                <a:ea typeface="Lato" panose="020B0604020202020204" charset="0"/>
                <a:cs typeface="Lato" panose="020B0604020202020204" charset="0"/>
              </a:rPr>
              <a:t>NHS </a:t>
            </a:r>
            <a:r>
              <a:rPr lang="en-US" sz="2800" b="1" dirty="0">
                <a:latin typeface="Lato" panose="020B0604020202020204" charset="0"/>
                <a:ea typeface="Lato" panose="020B0604020202020204" charset="0"/>
                <a:cs typeface="Lato" panose="020B0604020202020204" charset="0"/>
              </a:rPr>
              <a:t>England </a:t>
            </a:r>
            <a:r>
              <a:rPr lang="en-US" sz="2800" dirty="0" smtClean="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Thinking about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 </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that can be put in </a:t>
            </a:r>
            <a:r>
              <a:rPr lang="en-GB" sz="2800" dirty="0">
                <a:latin typeface="Lato" panose="020B0604020202020204" charset="0"/>
                <a:ea typeface="Lato" panose="020B0604020202020204" charset="0"/>
                <a:cs typeface="Lato" panose="020B0604020202020204" charset="0"/>
              </a:rPr>
              <a:t>place </a:t>
            </a:r>
            <a:r>
              <a:rPr lang="en-GB" sz="2800" dirty="0" smtClean="0">
                <a:latin typeface="Lato" panose="020B0604020202020204" charset="0"/>
                <a:ea typeface="Lato" panose="020B0604020202020204" charset="0"/>
                <a:cs typeface="Lato" panose="020B0604020202020204" charset="0"/>
              </a:rPr>
              <a:t>if someone is not </a:t>
            </a:r>
            <a:r>
              <a:rPr lang="en-GB" sz="2800" dirty="0">
                <a:latin typeface="Lato" panose="020B0604020202020204" charset="0"/>
                <a:ea typeface="Lato" panose="020B0604020202020204" charset="0"/>
                <a:cs typeface="Lato" panose="020B0604020202020204" charset="0"/>
              </a:rPr>
              <a:t>feeling so </a:t>
            </a:r>
            <a:r>
              <a:rPr lang="en-GB" sz="2800" dirty="0" smtClean="0">
                <a:latin typeface="Lato" panose="020B0604020202020204" charset="0"/>
                <a:ea typeface="Lato" panose="020B0604020202020204" charset="0"/>
                <a:cs typeface="Lato" panose="020B0604020202020204" charset="0"/>
              </a:rPr>
              <a:t>good, is struggling or unwell.</a:t>
            </a:r>
            <a:endParaRPr lang="en-GB" sz="2800" dirty="0">
              <a:latin typeface="Lato" panose="020B0604020202020204" charset="0"/>
              <a:ea typeface="Lato" panose="020B0604020202020204" charset="0"/>
              <a:cs typeface="Lato" panose="020B060402020202020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a:t>
            </a:r>
            <a:endParaRPr lang="en-GB" sz="4400" b="1" dirty="0">
              <a:solidFill>
                <a:srgbClr val="95519E"/>
              </a:solidFill>
              <a:latin typeface="League Spartan" panose="00000800000000000000" pitchFamily="50" charset="0"/>
            </a:endParaRP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smtClean="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Activities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1</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 – some answers</a:t>
            </a:r>
            <a:endParaRPr lang="en-GB" sz="4400" b="1" dirty="0">
              <a:solidFill>
                <a:srgbClr val="95519E"/>
              </a:solidFill>
              <a:latin typeface="League Spartan" panose="00000800000000000000" pitchFamily="50" charset="0"/>
            </a:endParaRP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smtClean="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smtClean="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85640"/>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val="2322868312"/>
                    </a:ext>
                  </a:extLst>
                </a:gridCol>
                <a:gridCol w="3335867">
                  <a:extLst>
                    <a:ext uri="{9D8B030D-6E8A-4147-A177-3AD203B41FA5}">
                      <a16:colId xmlns:a16="http://schemas.microsoft.com/office/drawing/2014/main" val="83122411"/>
                    </a:ext>
                  </a:extLst>
                </a:gridCol>
                <a:gridCol w="3733799">
                  <a:extLst>
                    <a:ext uri="{9D8B030D-6E8A-4147-A177-3AD203B41FA5}">
                      <a16:colId xmlns:a16="http://schemas.microsoft.com/office/drawing/2014/main" val="1979761561"/>
                    </a:ext>
                  </a:extLst>
                </a:gridCol>
              </a:tblGrid>
              <a:tr h="310210">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smtClean="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a:t>
                      </a:r>
                      <a:r>
                        <a:rPr lang="en-GB" sz="2000" dirty="0" smtClean="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music</a:t>
                      </a:r>
                      <a:endParaRPr lang="en-GB" sz="2000" dirty="0" smtClean="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smtClean="0"/>
                    </a:p>
                    <a:p>
                      <a:pPr>
                        <a:lnSpc>
                          <a:spcPts val="3100"/>
                        </a:lnSpc>
                      </a:pPr>
                      <a:endParaRPr lang="en-GB" sz="2400" dirty="0" smtClean="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endPar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1377</Words>
  <Application>Microsoft Office PowerPoint</Application>
  <PresentationFormat>Widescreen</PresentationFormat>
  <Paragraphs>211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Open Sans Light</vt:lpstr>
      <vt:lpstr>Lato</vt:lpstr>
      <vt:lpstr>Lato Light</vt:lpstr>
      <vt:lpstr>Times New Roman</vt:lpstr>
      <vt:lpstr>Open Sans Extrabold</vt:lpstr>
      <vt:lpstr>League Spartan</vt:lpstr>
      <vt:lpstr>Calibri Light</vt:lpstr>
      <vt:lpstr>Arial</vt:lpstr>
      <vt:lpstr>Gill Sans MT</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V.Folkes</cp:lastModifiedBy>
  <cp:revision>350</cp:revision>
  <dcterms:created xsi:type="dcterms:W3CDTF">2018-11-29T11:01:12Z</dcterms:created>
  <dcterms:modified xsi:type="dcterms:W3CDTF">2020-04-21T11:14:47Z</dcterms:modified>
</cp:coreProperties>
</file>